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6f5abb347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6f5abb347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6f5abb347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6f5abb347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6f5abb347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6f5abb347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6f5abb347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6f5abb347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6f5abb3474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6f5abb3474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c31f5cb50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c31f5cb50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c31f5cb50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c31f5cb50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c31f5cb50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c31f5cb50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c31f5cb50e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c31f5cb50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c31f5cb50e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c31f5cb50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c31f5cb50e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c31f5cb50e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c31f5cb50e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c31f5cb50e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88700"/>
            <a:ext cx="56070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JPEG Compression</a:t>
            </a:r>
            <a:endParaRPr b="1"/>
          </a:p>
        </p:txBody>
      </p:sp>
      <p:sp>
        <p:nvSpPr>
          <p:cNvPr id="229" name="Google Shape;229;p17"/>
          <p:cNvSpPr txBox="1"/>
          <p:nvPr>
            <p:ph idx="1" type="subTitle"/>
          </p:nvPr>
        </p:nvSpPr>
        <p:spPr>
          <a:xfrm>
            <a:off x="3537150" y="2409700"/>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ES 204 Digital Systems Project</a:t>
            </a:r>
            <a:br>
              <a:rPr lang="en-GB"/>
            </a:br>
            <a:r>
              <a:rPr lang="en-GB"/>
              <a:t>Project Report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6"/>
          <p:cNvSpPr txBox="1"/>
          <p:nvPr/>
        </p:nvSpPr>
        <p:spPr>
          <a:xfrm>
            <a:off x="5765700" y="-55500"/>
            <a:ext cx="6813300" cy="1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Lato"/>
                <a:ea typeface="Lato"/>
                <a:cs typeface="Lato"/>
                <a:sym typeface="Lato"/>
              </a:rPr>
              <a:t>Description of the different modules</a:t>
            </a:r>
            <a:endParaRPr sz="1600">
              <a:solidFill>
                <a:schemeClr val="lt1"/>
              </a:solidFill>
              <a:latin typeface="Lato"/>
              <a:ea typeface="Lato"/>
              <a:cs typeface="Lato"/>
              <a:sym typeface="Lato"/>
            </a:endParaRPr>
          </a:p>
        </p:txBody>
      </p:sp>
      <p:sp>
        <p:nvSpPr>
          <p:cNvPr id="295" name="Google Shape;295;p26"/>
          <p:cNvSpPr txBox="1"/>
          <p:nvPr>
            <p:ph type="title"/>
          </p:nvPr>
        </p:nvSpPr>
        <p:spPr>
          <a:xfrm>
            <a:off x="1128675" y="5111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Forward Discrete Cosine Transform (DCT)</a:t>
            </a:r>
            <a:endParaRPr b="1"/>
          </a:p>
        </p:txBody>
      </p:sp>
      <p:sp>
        <p:nvSpPr>
          <p:cNvPr id="296" name="Google Shape;296;p26"/>
          <p:cNvSpPr txBox="1"/>
          <p:nvPr>
            <p:ph idx="1" type="body"/>
          </p:nvPr>
        </p:nvSpPr>
        <p:spPr>
          <a:xfrm>
            <a:off x="1173225" y="1027900"/>
            <a:ext cx="6994500" cy="1581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We have implemented the forward Discrete Cosine Transform (DCT) algorithm, which is a crucial step in JPEG compression. This algorithm converts spatial domain pixel values into frequency domain coefficients, facilitating efficient compression by concentrating image energy into fewer coefficients.</a:t>
            </a:r>
            <a:endParaRPr/>
          </a:p>
          <a:p>
            <a:pPr indent="0" lvl="0" marL="0" rtl="0" algn="l">
              <a:spcBef>
                <a:spcPts val="1600"/>
              </a:spcBef>
              <a:spcAft>
                <a:spcPts val="0"/>
              </a:spcAft>
              <a:buNone/>
            </a:pPr>
            <a:r>
              <a:rPr lang="en-GB"/>
              <a:t>The code consists of three main parts executed sequentially based on a finite state machine (FSM). In the first part, the input 8x8 pixel blocks are multiplied by a transpose of the DCT matrix A_t and subtracted by 128 to center the pixel values around zero. This operation is performed to prepare the data for the DCT transformation. The resulting values are stored in the mat array.</a:t>
            </a:r>
            <a:endParaRPr/>
          </a:p>
          <a:p>
            <a:pPr indent="0" lvl="0" marL="0" rtl="0" algn="l">
              <a:spcBef>
                <a:spcPts val="1600"/>
              </a:spcBef>
              <a:spcAft>
                <a:spcPts val="0"/>
              </a:spcAft>
              <a:buNone/>
            </a:pPr>
            <a:r>
              <a:rPr lang="en-GB"/>
              <a:t>In the second part, the DCT matrix A is multiplied by the intermediate mat matrix to perform the forward DCT transformation. This step calculates the DCT coefficients for each 8x8 block and stores them in the dct_mat array.</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7"/>
          <p:cNvSpPr txBox="1"/>
          <p:nvPr>
            <p:ph type="title"/>
          </p:nvPr>
        </p:nvSpPr>
        <p:spPr>
          <a:xfrm>
            <a:off x="1068900" y="698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Quantization</a:t>
            </a:r>
            <a:endParaRPr b="1"/>
          </a:p>
        </p:txBody>
      </p:sp>
      <p:sp>
        <p:nvSpPr>
          <p:cNvPr id="302" name="Google Shape;302;p27"/>
          <p:cNvSpPr txBox="1"/>
          <p:nvPr>
            <p:ph idx="1" type="body"/>
          </p:nvPr>
        </p:nvSpPr>
        <p:spPr>
          <a:xfrm>
            <a:off x="1113450" y="1215275"/>
            <a:ext cx="6994500" cy="1581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Finally, in the third part, the quantization step is applied. The DCT coefficients are divided by a quantization matrix quant, and the result is stored in the output array. The quantization matrix determines the level of compression applied to different frequency components of the image, with higher values leading to more aggressive quantization and greater compression.</a:t>
            </a:r>
            <a:endParaRPr/>
          </a:p>
          <a:p>
            <a:pPr indent="0" lvl="0" marL="0" rtl="0" algn="l">
              <a:spcBef>
                <a:spcPts val="1600"/>
              </a:spcBef>
              <a:spcAft>
                <a:spcPts val="0"/>
              </a:spcAft>
              <a:buNone/>
            </a:pPr>
            <a:r>
              <a:rPr lang="en-GB"/>
              <a:t>The quantized DCT coefficients are stored in the output array O, which represents the compressed image data. These quantized coefficients are then ready to be further processed and encoded using techniques such as Run-Length Encoding (RLE) and Huffman Coding to generate the final compressed JPEG image.</a:t>
            </a:r>
            <a:endParaRPr/>
          </a:p>
          <a:p>
            <a:pPr indent="0" lvl="0" marL="0" rtl="0" algn="l">
              <a:spcBef>
                <a:spcPts val="1600"/>
              </a:spcBef>
              <a:spcAft>
                <a:spcPts val="0"/>
              </a:spcAft>
              <a:buNone/>
            </a:pPr>
            <a:r>
              <a:rPr lang="en-GB"/>
              <a:t>Overall, the module week2_3 effectively implements the forward DCT algorithm and Quantization, essential for JPEG compression, by sequentially performing matrix multiplications and quantization operations on the input pixel blocks.</a:t>
            </a:r>
            <a:endParaRPr/>
          </a:p>
          <a:p>
            <a:pPr indent="0" lvl="0" marL="0" rtl="0" algn="l">
              <a:spcBef>
                <a:spcPts val="1600"/>
              </a:spcBef>
              <a:spcAft>
                <a:spcPts val="1600"/>
              </a:spcAft>
              <a:buNone/>
            </a:pPr>
            <a:r>
              <a:t/>
            </a:r>
            <a:endParaRPr/>
          </a:p>
        </p:txBody>
      </p:sp>
      <p:sp>
        <p:nvSpPr>
          <p:cNvPr id="303" name="Google Shape;303;p27"/>
          <p:cNvSpPr txBox="1"/>
          <p:nvPr/>
        </p:nvSpPr>
        <p:spPr>
          <a:xfrm>
            <a:off x="5765700" y="-55500"/>
            <a:ext cx="6813300" cy="1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Lato"/>
                <a:ea typeface="Lato"/>
                <a:cs typeface="Lato"/>
                <a:sym typeface="Lato"/>
              </a:rPr>
              <a:t>Description of the different modules</a:t>
            </a:r>
            <a:endParaRPr sz="16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8"/>
          <p:cNvSpPr txBox="1"/>
          <p:nvPr>
            <p:ph type="title"/>
          </p:nvPr>
        </p:nvSpPr>
        <p:spPr>
          <a:xfrm>
            <a:off x="1068900" y="317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Entropy</a:t>
            </a:r>
            <a:r>
              <a:rPr b="1" lang="en-GB"/>
              <a:t> Encoding (RLE and Zigzag)</a:t>
            </a:r>
            <a:endParaRPr b="1"/>
          </a:p>
        </p:txBody>
      </p:sp>
      <p:sp>
        <p:nvSpPr>
          <p:cNvPr id="309" name="Google Shape;309;p28"/>
          <p:cNvSpPr txBox="1"/>
          <p:nvPr>
            <p:ph idx="1" type="body"/>
          </p:nvPr>
        </p:nvSpPr>
        <p:spPr>
          <a:xfrm>
            <a:off x="1113450" y="834275"/>
            <a:ext cx="6994500" cy="1581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The module week4 serves as fundamental stage of JPEG compression, specifically focusing on the Zigzag reordering and Run-Length Encoding (RLE) processes. Zigzag reordering, serves as a pivotal step in organizing pixel data for efficient compression. By converting the two-dimensional pixel matrix into a one-dimensional array, Zigzag reordering optimizes data representation, facilitating subsequent compression techniques. This reordering strategy is crucial for maximizing the effectiveness of RLE encoding, as it groups similar pixel values together, enabling more efficient identification and elimination of redundancy.</a:t>
            </a:r>
            <a:endParaRPr/>
          </a:p>
          <a:p>
            <a:pPr indent="0" lvl="0" marL="0" rtl="0" algn="l">
              <a:spcBef>
                <a:spcPts val="1600"/>
              </a:spcBef>
              <a:spcAft>
                <a:spcPts val="0"/>
              </a:spcAft>
              <a:buNone/>
            </a:pPr>
            <a:r>
              <a:rPr lang="en-GB"/>
              <a:t>In the `rle_encoder` module, RLE encoding is applied to the Zigzag-reordered pixel data, further enhancing compression efficiency. RLE achieves compression by replacing consecutive sequences of identical pixel values with compact count-value pairs. This process significantly reduces data redundancy, enabling substantial compression gains while maintaining essential image information. By efficiently representing repetitive pixel patterns, RLE contributes to the overall effectiveness of JPEG compression, making it a cornerstone technique in the compression pipeline. Together, Zigzag reordering and RLE encoding form an integral part of JPEG compression, enabling the efficient storage and transmission of digital images across various applications.</a:t>
            </a:r>
            <a:endParaRPr/>
          </a:p>
          <a:p>
            <a:pPr indent="0" lvl="0" marL="0" rtl="0" algn="l">
              <a:spcBef>
                <a:spcPts val="1600"/>
              </a:spcBef>
              <a:spcAft>
                <a:spcPts val="1600"/>
              </a:spcAft>
              <a:buNone/>
            </a:pPr>
            <a:r>
              <a:t/>
            </a:r>
            <a:endParaRPr/>
          </a:p>
        </p:txBody>
      </p:sp>
      <p:sp>
        <p:nvSpPr>
          <p:cNvPr id="310" name="Google Shape;310;p28"/>
          <p:cNvSpPr txBox="1"/>
          <p:nvPr/>
        </p:nvSpPr>
        <p:spPr>
          <a:xfrm>
            <a:off x="5765700" y="-55500"/>
            <a:ext cx="6813300" cy="1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Lato"/>
                <a:ea typeface="Lato"/>
                <a:cs typeface="Lato"/>
                <a:sym typeface="Lato"/>
              </a:rPr>
              <a:t>Description of the different modules</a:t>
            </a:r>
            <a:endParaRPr sz="1600">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9"/>
          <p:cNvSpPr txBox="1"/>
          <p:nvPr>
            <p:ph type="title"/>
          </p:nvPr>
        </p:nvSpPr>
        <p:spPr>
          <a:xfrm>
            <a:off x="1052550" y="1260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Huffman</a:t>
            </a:r>
            <a:r>
              <a:rPr b="1" lang="en-GB"/>
              <a:t> Encoding</a:t>
            </a:r>
            <a:endParaRPr b="1"/>
          </a:p>
        </p:txBody>
      </p:sp>
      <p:sp>
        <p:nvSpPr>
          <p:cNvPr id="316" name="Google Shape;316;p29"/>
          <p:cNvSpPr txBox="1"/>
          <p:nvPr>
            <p:ph idx="1" type="body"/>
          </p:nvPr>
        </p:nvSpPr>
        <p:spPr>
          <a:xfrm>
            <a:off x="1113450" y="605675"/>
            <a:ext cx="6994500" cy="1581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Huffman encoding operates by assigning variable-length codes to input symbols (in this case, the RLE-encoded values), with shorter codes assigned to more frequently occurring symbols. The code begins by defining a Node class to represent nodes in the Huffman tree, where each node stores the frequency of a symbol and its value, along with references to its left and right children.</a:t>
            </a:r>
            <a:endParaRPr/>
          </a:p>
          <a:p>
            <a:pPr indent="0" lvl="0" marL="0" rtl="0" algn="l">
              <a:spcBef>
                <a:spcPts val="1600"/>
              </a:spcBef>
              <a:spcAft>
                <a:spcPts val="0"/>
              </a:spcAft>
              <a:buNone/>
            </a:pPr>
            <a:r>
              <a:rPr lang="en-GB"/>
              <a:t>The build_huffman_tree function constructs the Huffman tree based on the frequency of each symbol. It initializes a priority queue (heap) with nodes representing each symbol's frequency and iteratively merges nodes with the lowest frequencies until only a single root node remains. This root node represents the root of the Huffman tree. The generate_huffman_codes function traverses the Huffman tree to generate the Huffman codes for each symbol. Starting from the root, it recursively traverses the tree, assigning '0' to left edges and '1' to right edges, thus forming unique binary codes for each symbol.</a:t>
            </a:r>
            <a:endParaRPr/>
          </a:p>
          <a:p>
            <a:pPr indent="0" lvl="0" marL="0" rtl="0" algn="l">
              <a:spcBef>
                <a:spcPts val="1600"/>
              </a:spcBef>
              <a:spcAft>
                <a:spcPts val="0"/>
              </a:spcAft>
              <a:buNone/>
            </a:pPr>
            <a:r>
              <a:rPr lang="en-GB"/>
              <a:t>The huffman_encoding function utilizes the Huffman tree to encode the RLE-encoded values using the generated Huffman codes. It first calculates the frequency of each RLE-encoded symbol using Counter class, then builds the Huffman tree using the build_huffman_tree function. Finally, it generates the Huffman codes using generate_huffman_codes and encodes the RLE data accordingly.</a:t>
            </a:r>
            <a:endParaRPr/>
          </a:p>
          <a:p>
            <a:pPr indent="0" lvl="0" marL="0" rtl="0" algn="l">
              <a:spcBef>
                <a:spcPts val="1600"/>
              </a:spcBef>
              <a:spcAft>
                <a:spcPts val="1600"/>
              </a:spcAft>
              <a:buNone/>
            </a:pPr>
            <a:r>
              <a:t/>
            </a:r>
            <a:endParaRPr/>
          </a:p>
        </p:txBody>
      </p:sp>
      <p:sp>
        <p:nvSpPr>
          <p:cNvPr id="317" name="Google Shape;317;p29"/>
          <p:cNvSpPr txBox="1"/>
          <p:nvPr/>
        </p:nvSpPr>
        <p:spPr>
          <a:xfrm>
            <a:off x="5765700" y="-55500"/>
            <a:ext cx="6813300" cy="1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Lato"/>
                <a:ea typeface="Lato"/>
                <a:cs typeface="Lato"/>
                <a:sym typeface="Lato"/>
              </a:rPr>
              <a:t>Description of the different modules</a:t>
            </a:r>
            <a:endParaRPr sz="16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0"/>
          <p:cNvSpPr txBox="1"/>
          <p:nvPr>
            <p:ph type="title"/>
          </p:nvPr>
        </p:nvSpPr>
        <p:spPr>
          <a:xfrm>
            <a:off x="-250675" y="1759450"/>
            <a:ext cx="9144000" cy="221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5200"/>
              <a:t>THANK YOU</a:t>
            </a:r>
            <a:endParaRPr b="1" sz="5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Project Objective</a:t>
            </a:r>
            <a:endParaRPr b="1"/>
          </a:p>
        </p:txBody>
      </p:sp>
      <p:sp>
        <p:nvSpPr>
          <p:cNvPr id="235" name="Google Shape;235;p18"/>
          <p:cNvSpPr txBox="1"/>
          <p:nvPr>
            <p:ph idx="1" type="body"/>
          </p:nvPr>
        </p:nvSpPr>
        <p:spPr>
          <a:xfrm>
            <a:off x="900150" y="1215275"/>
            <a:ext cx="7038900" cy="29112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The objective of our project is to develop a JPEG (Joint Photographic Experts Group) compression algorithm using FPGA (Field-Programmable Gate Array) implementation. JPEG compression is a widely used method for reducing the size of digital images while maintaining acceptable image quality. It achieves compression by exploiting the limitations of the human visual system, primarily focusing on reducing redundancy and eliminating perceptually irrelevant information.</a:t>
            </a:r>
            <a:br>
              <a:rPr lang="en-GB"/>
            </a:br>
            <a:endParaRPr/>
          </a:p>
          <a:p>
            <a:pPr indent="-311150" lvl="0" marL="457200" rtl="0" algn="l">
              <a:spcBef>
                <a:spcPts val="0"/>
              </a:spcBef>
              <a:spcAft>
                <a:spcPts val="0"/>
              </a:spcAft>
              <a:buSzPts val="1300"/>
              <a:buChar char="❏"/>
            </a:pPr>
            <a:r>
              <a:rPr lang="en-GB"/>
              <a:t>By implementing this algorithm on an FPGA, we aim to leverage the hardware acceleration capabilities of FPGAs to achieve real-time image compression and decompression. FPGA-based implementations offer advantages such as parallelism, low latency, and power efficiency, making them well-suited for demanding applications requiring high-throughout image processing.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What is JPEG Compression?</a:t>
            </a:r>
            <a:endParaRPr b="1"/>
          </a:p>
        </p:txBody>
      </p:sp>
      <p:sp>
        <p:nvSpPr>
          <p:cNvPr id="241" name="Google Shape;241;p19"/>
          <p:cNvSpPr txBox="1"/>
          <p:nvPr>
            <p:ph idx="1" type="body"/>
          </p:nvPr>
        </p:nvSpPr>
        <p:spPr>
          <a:xfrm>
            <a:off x="976350" y="986675"/>
            <a:ext cx="7436400" cy="41568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JPEG, stands for Joint Photographic Experts Group, is a prevalent compression algorithm primarily tailored for images. </a:t>
            </a:r>
            <a:br>
              <a:rPr lang="en-GB"/>
            </a:br>
            <a:endParaRPr/>
          </a:p>
          <a:p>
            <a:pPr indent="-311150" lvl="0" marL="457200" rtl="0" algn="l">
              <a:spcBef>
                <a:spcPts val="0"/>
              </a:spcBef>
              <a:spcAft>
                <a:spcPts val="0"/>
              </a:spcAft>
              <a:buSzPts val="1300"/>
              <a:buChar char="❏"/>
            </a:pPr>
            <a:r>
              <a:rPr lang="en-GB"/>
              <a:t>JPEG employs a lossy compression scheme, meaning it reduces the size of an image file by discarding certain data. Despite this data reduction, JPEG ensures that the visual quality of the image remains acceptable to the human eye.</a:t>
            </a:r>
            <a:br>
              <a:rPr lang="en-GB"/>
            </a:br>
            <a:endParaRPr/>
          </a:p>
          <a:p>
            <a:pPr indent="-311150" lvl="0" marL="457200" rtl="0" algn="l">
              <a:spcBef>
                <a:spcPts val="0"/>
              </a:spcBef>
              <a:spcAft>
                <a:spcPts val="0"/>
              </a:spcAft>
              <a:buSzPts val="1300"/>
              <a:buChar char="❏"/>
            </a:pPr>
            <a:r>
              <a:rPr lang="en-GB"/>
              <a:t> A fundamental principle behind JPEG compression is its exploitation of human vision characteristics. Humans are less sensitive to high-frequency information in images, such as fine details and rapid color changes. JPEG leverages this by selectively removing high-frequency components while retaining essential visual information.</a:t>
            </a:r>
            <a:br>
              <a:rPr lang="en-GB"/>
            </a:br>
            <a:endParaRPr/>
          </a:p>
          <a:p>
            <a:pPr indent="-311150" lvl="0" marL="457200" rtl="0" algn="l">
              <a:spcBef>
                <a:spcPts val="0"/>
              </a:spcBef>
              <a:spcAft>
                <a:spcPts val="0"/>
              </a:spcAft>
              <a:buSzPts val="1300"/>
              <a:buChar char="❏"/>
            </a:pPr>
            <a:r>
              <a:rPr lang="en-GB"/>
              <a:t>By selectively discarding less crucial data, JPEG achieves significant reductions in file size without substantially compromising image quality. This allows for efficient storage and transmission of digital images while maintaining their visual appeal.</a:t>
            </a:r>
            <a:endParaRPr/>
          </a:p>
          <a:p>
            <a:pPr indent="0" lvl="0" marL="45720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145100" y="1651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JPEG Compression Flowchart</a:t>
            </a:r>
            <a:endParaRPr b="1"/>
          </a:p>
        </p:txBody>
      </p:sp>
      <p:pic>
        <p:nvPicPr>
          <p:cNvPr id="247" name="Google Shape;247;p20"/>
          <p:cNvPicPr preferRelativeResize="0"/>
          <p:nvPr/>
        </p:nvPicPr>
        <p:blipFill>
          <a:blip r:embed="rId3">
            <a:alphaModFix/>
          </a:blip>
          <a:stretch>
            <a:fillRect/>
          </a:stretch>
        </p:blipFill>
        <p:spPr>
          <a:xfrm>
            <a:off x="1643778" y="809025"/>
            <a:ext cx="6041550" cy="3629750"/>
          </a:xfrm>
          <a:prstGeom prst="rect">
            <a:avLst/>
          </a:prstGeom>
          <a:noFill/>
          <a:ln>
            <a:noFill/>
          </a:ln>
        </p:spPr>
      </p:pic>
      <p:sp>
        <p:nvSpPr>
          <p:cNvPr id="248" name="Google Shape;248;p20"/>
          <p:cNvSpPr txBox="1"/>
          <p:nvPr/>
        </p:nvSpPr>
        <p:spPr>
          <a:xfrm>
            <a:off x="3908575" y="4772500"/>
            <a:ext cx="72462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2"/>
                </a:solidFill>
                <a:latin typeface="Lato"/>
                <a:ea typeface="Lato"/>
                <a:cs typeface="Lato"/>
                <a:sym typeface="Lato"/>
              </a:rPr>
              <a:t>Source</a:t>
            </a:r>
            <a:r>
              <a:rPr lang="en-GB" sz="1300">
                <a:solidFill>
                  <a:schemeClr val="lt1"/>
                </a:solidFill>
                <a:latin typeface="Lato"/>
                <a:ea typeface="Lato"/>
                <a:cs typeface="Lato"/>
                <a:sym typeface="Lato"/>
              </a:rPr>
              <a:t>: www.geeksforgeeks.org/process-of-jpeg-data-compression</a:t>
            </a:r>
            <a:endParaRPr sz="13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1297500" y="241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JPEG Compression Algorithm</a:t>
            </a:r>
            <a:endParaRPr b="1"/>
          </a:p>
        </p:txBody>
      </p:sp>
      <p:sp>
        <p:nvSpPr>
          <p:cNvPr id="254" name="Google Shape;254;p21"/>
          <p:cNvSpPr txBox="1"/>
          <p:nvPr>
            <p:ph idx="1" type="body"/>
          </p:nvPr>
        </p:nvSpPr>
        <p:spPr>
          <a:xfrm>
            <a:off x="970975" y="758075"/>
            <a:ext cx="7365600" cy="41568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solidFill>
                  <a:schemeClr val="lt2"/>
                </a:solidFill>
              </a:rPr>
              <a:t>Color Space Conversion</a:t>
            </a:r>
            <a:r>
              <a:rPr lang="en-GB"/>
              <a:t>: JPEG converts the image from RGB to YCbCr format, separating brightness (Y) from color (Cb and Cr), optimizing compression efficiency.</a:t>
            </a:r>
            <a:br>
              <a:rPr lang="en-GB"/>
            </a:br>
            <a:endParaRPr/>
          </a:p>
          <a:p>
            <a:pPr indent="-311150" lvl="0" marL="457200" rtl="0" algn="l">
              <a:spcBef>
                <a:spcPts val="0"/>
              </a:spcBef>
              <a:spcAft>
                <a:spcPts val="0"/>
              </a:spcAft>
              <a:buSzPts val="1300"/>
              <a:buAutoNum type="arabicPeriod"/>
            </a:pPr>
            <a:r>
              <a:rPr lang="en-GB">
                <a:solidFill>
                  <a:schemeClr val="lt2"/>
                </a:solidFill>
              </a:rPr>
              <a:t>Downsampling: </a:t>
            </a:r>
            <a:r>
              <a:rPr lang="en-GB"/>
              <a:t>Chrominance channels (Cb and Cr) are reduced in resolution, typically by a factor of 2 in each dimension, exploiting the human eye's lesser sensitivity to color details.</a:t>
            </a:r>
            <a:br>
              <a:rPr lang="en-GB"/>
            </a:br>
            <a:endParaRPr/>
          </a:p>
          <a:p>
            <a:pPr indent="-311150" lvl="0" marL="457200" rtl="0" algn="l">
              <a:spcBef>
                <a:spcPts val="0"/>
              </a:spcBef>
              <a:spcAft>
                <a:spcPts val="0"/>
              </a:spcAft>
              <a:buSzPts val="1300"/>
              <a:buAutoNum type="arabicPeriod"/>
            </a:pPr>
            <a:r>
              <a:rPr lang="en-GB">
                <a:solidFill>
                  <a:schemeClr val="lt2"/>
                </a:solidFill>
              </a:rPr>
              <a:t>Division Into 8×8 Pixel Blocks:</a:t>
            </a:r>
            <a:r>
              <a:rPr lang="en-GB"/>
              <a:t> The image is divided into small 8×8 pixel blocks, enabling </a:t>
            </a:r>
            <a:br>
              <a:rPr lang="en-GB"/>
            </a:br>
            <a:r>
              <a:rPr lang="en-GB"/>
              <a:t>independent processing for efficient compression.</a:t>
            </a:r>
            <a:br>
              <a:rPr lang="en-GB"/>
            </a:br>
            <a:endParaRPr/>
          </a:p>
          <a:p>
            <a:pPr indent="-311150" lvl="0" marL="457200" rtl="0" algn="l">
              <a:spcBef>
                <a:spcPts val="0"/>
              </a:spcBef>
              <a:spcAft>
                <a:spcPts val="0"/>
              </a:spcAft>
              <a:buSzPts val="1300"/>
              <a:buAutoNum type="arabicPeriod"/>
            </a:pPr>
            <a:r>
              <a:rPr lang="en-GB">
                <a:solidFill>
                  <a:schemeClr val="lt2"/>
                </a:solidFill>
              </a:rPr>
              <a:t>Forward Discrete Cosine Transform (DCT):</a:t>
            </a:r>
            <a:r>
              <a:rPr lang="en-GB"/>
              <a:t> DCT is applied to transform pixel values into frequency components, concentrating image energy into fewer coefficients.</a:t>
            </a:r>
            <a:br>
              <a:rPr lang="en-GB"/>
            </a:br>
            <a:endParaRPr/>
          </a:p>
          <a:p>
            <a:pPr indent="-311150" lvl="0" marL="457200" rtl="0" algn="l">
              <a:spcBef>
                <a:spcPts val="0"/>
              </a:spcBef>
              <a:spcAft>
                <a:spcPts val="0"/>
              </a:spcAft>
              <a:buSzPts val="1300"/>
              <a:buAutoNum type="arabicPeriod"/>
            </a:pPr>
            <a:r>
              <a:rPr lang="en-GB">
                <a:solidFill>
                  <a:schemeClr val="lt2"/>
                </a:solidFill>
              </a:rPr>
              <a:t>Quantization:</a:t>
            </a:r>
            <a:r>
              <a:rPr lang="en-GB"/>
              <a:t> DCT coefficients are quantized using a predefined quantization table, reducing the precision of high-frequency data to achieve compression.</a:t>
            </a:r>
            <a:br>
              <a:rPr lang="en-GB"/>
            </a:br>
            <a:endParaRPr/>
          </a:p>
          <a:p>
            <a:pPr indent="-311150" lvl="0" marL="457200" rtl="0" algn="l">
              <a:spcBef>
                <a:spcPts val="0"/>
              </a:spcBef>
              <a:spcAft>
                <a:spcPts val="0"/>
              </a:spcAft>
              <a:buSzPts val="1300"/>
              <a:buAutoNum type="arabicPeriod"/>
            </a:pPr>
            <a:r>
              <a:rPr lang="en-GB">
                <a:solidFill>
                  <a:schemeClr val="lt2"/>
                </a:solidFill>
              </a:rPr>
              <a:t>Entropy Encoding:</a:t>
            </a:r>
            <a:r>
              <a:rPr lang="en-GB"/>
              <a:t> Quantized coefficients are encoded using methods like Run-Length Encoding (RLE) and Huffman coding to exploit data redundancy and further reduce file size.</a:t>
            </a:r>
            <a:endParaRPr/>
          </a:p>
        </p:txBody>
      </p:sp>
      <p:sp>
        <p:nvSpPr>
          <p:cNvPr id="255" name="Google Shape;255;p21"/>
          <p:cNvSpPr txBox="1"/>
          <p:nvPr/>
        </p:nvSpPr>
        <p:spPr>
          <a:xfrm>
            <a:off x="4520000" y="4745625"/>
            <a:ext cx="6514500" cy="1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2"/>
                </a:solidFill>
                <a:latin typeface="Lato"/>
                <a:ea typeface="Lato"/>
                <a:cs typeface="Lato"/>
                <a:sym typeface="Lato"/>
              </a:rPr>
              <a:t>Reference</a:t>
            </a:r>
            <a:r>
              <a:rPr lang="en-GB" sz="1300">
                <a:solidFill>
                  <a:schemeClr val="lt1"/>
                </a:solidFill>
                <a:latin typeface="Lato"/>
                <a:ea typeface="Lato"/>
                <a:cs typeface="Lato"/>
                <a:sym typeface="Lato"/>
              </a:rPr>
              <a:t>: https://www.baeldung.com/cs/jpeg-compre</a:t>
            </a:r>
            <a:r>
              <a:rPr lang="en-GB" sz="1300">
                <a:solidFill>
                  <a:schemeClr val="lt1"/>
                </a:solidFill>
                <a:latin typeface="Lato"/>
                <a:ea typeface="Lato"/>
                <a:cs typeface="Lato"/>
                <a:sym typeface="Lato"/>
              </a:rPr>
              <a:t>s</a:t>
            </a:r>
            <a:r>
              <a:rPr lang="en-GB" sz="1300">
                <a:solidFill>
                  <a:schemeClr val="lt1"/>
                </a:solidFill>
                <a:latin typeface="Lato"/>
                <a:ea typeface="Lato"/>
                <a:cs typeface="Lato"/>
                <a:sym typeface="Lato"/>
              </a:rPr>
              <a:t>sion</a:t>
            </a:r>
            <a:endParaRPr sz="13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1221300" y="889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Week: 1</a:t>
            </a:r>
            <a:endParaRPr b="1"/>
          </a:p>
        </p:txBody>
      </p:sp>
      <p:sp>
        <p:nvSpPr>
          <p:cNvPr id="261" name="Google Shape;261;p22"/>
          <p:cNvSpPr txBox="1"/>
          <p:nvPr>
            <p:ph idx="1" type="body"/>
          </p:nvPr>
        </p:nvSpPr>
        <p:spPr>
          <a:xfrm>
            <a:off x="900150" y="605675"/>
            <a:ext cx="7436400" cy="19035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solidFill>
                  <a:schemeClr val="lt2"/>
                </a:solidFill>
              </a:rPr>
              <a:t>Color Space Conversion: </a:t>
            </a:r>
            <a:r>
              <a:rPr lang="en-GB"/>
              <a:t>Convert the image from RGB to YCbCr color space. This separates the image into luminance (Y) and chrominance (Cb and Cr) components, exploiting the human eye's insensitivity to color as compared to brightness</a:t>
            </a:r>
            <a:r>
              <a:rPr lang="en-GB"/>
              <a:t>.</a:t>
            </a:r>
            <a:endParaRPr/>
          </a:p>
          <a:p>
            <a:pPr indent="-311150" lvl="0" marL="457200" rtl="0" algn="l">
              <a:spcBef>
                <a:spcPts val="0"/>
              </a:spcBef>
              <a:spcAft>
                <a:spcPts val="0"/>
              </a:spcAft>
              <a:buSzPts val="1300"/>
              <a:buAutoNum type="arabicPeriod"/>
            </a:pPr>
            <a:r>
              <a:rPr lang="en-GB">
                <a:solidFill>
                  <a:schemeClr val="lt2"/>
                </a:solidFill>
              </a:rPr>
              <a:t>Downsampling:</a:t>
            </a:r>
            <a:r>
              <a:rPr lang="en-GB"/>
              <a:t> Reduce the resolution of chrominance channels (Cb and Cr) by averaging neighboring pixels into larger blocks, typically by a factor of 2 in both horizontal and vertical directions.</a:t>
            </a:r>
            <a:endParaRPr/>
          </a:p>
          <a:p>
            <a:pPr indent="-311150" lvl="0" marL="457200" rtl="0" algn="l">
              <a:spcBef>
                <a:spcPts val="0"/>
              </a:spcBef>
              <a:spcAft>
                <a:spcPts val="0"/>
              </a:spcAft>
              <a:buSzPts val="1300"/>
              <a:buAutoNum type="arabicPeriod"/>
            </a:pPr>
            <a:r>
              <a:rPr lang="en-GB">
                <a:solidFill>
                  <a:schemeClr val="lt2"/>
                </a:solidFill>
              </a:rPr>
              <a:t>Division into 8x8 Pixel Blocks:</a:t>
            </a:r>
            <a:r>
              <a:rPr lang="en-GB"/>
              <a:t> Divide the image into smaller 8x8 pixel blocks. This segmentation allows for parallel processing and simplifies subsequent compression steps</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
        <p:nvSpPr>
          <p:cNvPr id="262" name="Google Shape;262;p22"/>
          <p:cNvSpPr txBox="1"/>
          <p:nvPr>
            <p:ph type="title"/>
          </p:nvPr>
        </p:nvSpPr>
        <p:spPr>
          <a:xfrm>
            <a:off x="1221300" y="2527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Week: 2</a:t>
            </a:r>
            <a:endParaRPr b="1"/>
          </a:p>
        </p:txBody>
      </p:sp>
      <p:sp>
        <p:nvSpPr>
          <p:cNvPr id="263" name="Google Shape;263;p22"/>
          <p:cNvSpPr txBox="1"/>
          <p:nvPr>
            <p:ph idx="1" type="body"/>
          </p:nvPr>
        </p:nvSpPr>
        <p:spPr>
          <a:xfrm>
            <a:off x="900150" y="3120275"/>
            <a:ext cx="7436400" cy="19035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solidFill>
                  <a:schemeClr val="lt2"/>
                </a:solidFill>
              </a:rPr>
              <a:t>Forward Discrete Cosine Transform (DCT): </a:t>
            </a:r>
            <a:r>
              <a:rPr lang="en-GB"/>
              <a:t>The Forward Discrete Cosine Transform (DCT) is a fundamental step in JPEG compression, responsible for converting spatial domain pixel values into frequency domain coefficients. This transformation helps to decorrelate the pixel values within each 8x8 block, leading to more efficient compression by concentrating the image energy into fewer coefficients. Understanding the Forward DCT involves grasping the mathematical principles behind the transformation, including how cosine basis functions are applied to the pixel data and how the resulting coefficients represent the frequency content of the image.</a:t>
            </a:r>
            <a:endParaRPr/>
          </a:p>
          <a:p>
            <a:pPr indent="0" lvl="0" marL="457200" rtl="0" algn="l">
              <a:spcBef>
                <a:spcPts val="1600"/>
              </a:spcBef>
              <a:spcAft>
                <a:spcPts val="0"/>
              </a:spcAft>
              <a:buNone/>
            </a:pPr>
            <a:r>
              <a:t/>
            </a:r>
            <a:endParaRPr>
              <a:solidFill>
                <a:schemeClr val="lt2"/>
              </a:solidFill>
            </a:endParaRPr>
          </a:p>
          <a:p>
            <a:pPr indent="0" lvl="0" marL="457200" rtl="0" algn="l">
              <a:spcBef>
                <a:spcPts val="1600"/>
              </a:spcBef>
              <a:spcAft>
                <a:spcPts val="1600"/>
              </a:spcAft>
              <a:buNone/>
            </a:pPr>
            <a:r>
              <a:t/>
            </a:r>
            <a:endParaRPr>
              <a:solidFill>
                <a:schemeClr val="lt2"/>
              </a:solidFill>
            </a:endParaRPr>
          </a:p>
        </p:txBody>
      </p:sp>
      <p:sp>
        <p:nvSpPr>
          <p:cNvPr id="264" name="Google Shape;264;p22"/>
          <p:cNvSpPr txBox="1"/>
          <p:nvPr/>
        </p:nvSpPr>
        <p:spPr>
          <a:xfrm>
            <a:off x="7823100" y="-55500"/>
            <a:ext cx="6813300" cy="1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Lato"/>
                <a:ea typeface="Lato"/>
                <a:cs typeface="Lato"/>
                <a:sym typeface="Lato"/>
              </a:rPr>
              <a:t>Weekly Plan</a:t>
            </a:r>
            <a:endParaRPr sz="16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1221300" y="12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Week: 3</a:t>
            </a:r>
            <a:endParaRPr b="1"/>
          </a:p>
        </p:txBody>
      </p:sp>
      <p:sp>
        <p:nvSpPr>
          <p:cNvPr id="270" name="Google Shape;270;p23"/>
          <p:cNvSpPr txBox="1"/>
          <p:nvPr>
            <p:ph idx="1" type="body"/>
          </p:nvPr>
        </p:nvSpPr>
        <p:spPr>
          <a:xfrm>
            <a:off x="900150" y="605675"/>
            <a:ext cx="7436400" cy="19035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solidFill>
                  <a:schemeClr val="lt2"/>
                </a:solidFill>
              </a:rPr>
              <a:t>Quantization: </a:t>
            </a:r>
            <a:r>
              <a:rPr lang="en-GB"/>
              <a:t>Quantization is a lossy compression technique used to reduce the precision of the DCT coefficients. In this step, the frequency domain coefficients obtained from the Forward DCT are divided by a quantization matrix. This matrix contains predefined values that determine the level of compression applied to different frequency components of the image. High-frequency components, which represent fine details, are quantized more aggressively, leading to greater compression. Understanding quantization involves understanding how the quantization matrix influences the compression ratio and perceived image quality, as well as the trade-off between compression and loss of image fidelity.</a:t>
            </a:r>
            <a:endParaRPr/>
          </a:p>
          <a:p>
            <a:pPr indent="0" lvl="0" marL="457200" rtl="0" algn="l">
              <a:spcBef>
                <a:spcPts val="1600"/>
              </a:spcBef>
              <a:spcAft>
                <a:spcPts val="0"/>
              </a:spcAft>
              <a:buNone/>
            </a:pPr>
            <a:r>
              <a:t/>
            </a:r>
            <a:endParaRPr>
              <a:solidFill>
                <a:schemeClr val="lt2"/>
              </a:solidFill>
            </a:endParaRPr>
          </a:p>
          <a:p>
            <a:pPr indent="0" lvl="0" marL="457200" rtl="0" algn="l">
              <a:spcBef>
                <a:spcPts val="1600"/>
              </a:spcBef>
              <a:spcAft>
                <a:spcPts val="0"/>
              </a:spcAft>
              <a:buNone/>
            </a:pPr>
            <a:r>
              <a:t/>
            </a:r>
            <a:endParaRPr>
              <a:solidFill>
                <a:schemeClr val="lt2"/>
              </a:solidFill>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
        <p:nvSpPr>
          <p:cNvPr id="271" name="Google Shape;271;p23"/>
          <p:cNvSpPr txBox="1"/>
          <p:nvPr>
            <p:ph type="title"/>
          </p:nvPr>
        </p:nvSpPr>
        <p:spPr>
          <a:xfrm>
            <a:off x="1221300" y="2527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Week: 4</a:t>
            </a:r>
            <a:endParaRPr b="1"/>
          </a:p>
        </p:txBody>
      </p:sp>
      <p:sp>
        <p:nvSpPr>
          <p:cNvPr id="272" name="Google Shape;272;p23"/>
          <p:cNvSpPr txBox="1"/>
          <p:nvPr>
            <p:ph idx="1" type="body"/>
          </p:nvPr>
        </p:nvSpPr>
        <p:spPr>
          <a:xfrm>
            <a:off x="900150" y="3120275"/>
            <a:ext cx="7436400" cy="19035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solidFill>
                  <a:schemeClr val="lt2"/>
                </a:solidFill>
              </a:rPr>
              <a:t>Entropy Encoding + FPGA implementation: </a:t>
            </a:r>
            <a:r>
              <a:rPr lang="en-GB"/>
              <a:t>Entropy encoding is the final step in the JPEG compression process, responsible for encoding the quantized DCT coefficients into a compact binary representation for storage or transmission. The two main techniques used in JPEG entropy encoding are Run-Length Encoding (RLE) and Huffman Coding. RLE and Huffman Coding are applied to exploit data redundancy and efficiently represent compressed image data. RLE identifies long sequences of zeros, while Huffman Coding assigns variable-length codes based on coefficient frequency, ensuring shorter codes for more common values.</a:t>
            </a:r>
            <a:endParaRPr/>
          </a:p>
          <a:p>
            <a:pPr indent="0" lvl="0" marL="457200" rtl="0" algn="l">
              <a:spcBef>
                <a:spcPts val="1600"/>
              </a:spcBef>
              <a:spcAft>
                <a:spcPts val="0"/>
              </a:spcAft>
              <a:buNone/>
            </a:pPr>
            <a:r>
              <a:t/>
            </a:r>
            <a:endParaRPr>
              <a:solidFill>
                <a:schemeClr val="lt2"/>
              </a:solidFill>
            </a:endParaRPr>
          </a:p>
          <a:p>
            <a:pPr indent="0" lvl="0" marL="457200" rtl="0" algn="l">
              <a:spcBef>
                <a:spcPts val="1600"/>
              </a:spcBef>
              <a:spcAft>
                <a:spcPts val="1600"/>
              </a:spcAft>
              <a:buNone/>
            </a:pPr>
            <a:r>
              <a:t/>
            </a:r>
            <a:endParaRPr>
              <a:solidFill>
                <a:schemeClr val="lt2"/>
              </a:solidFill>
            </a:endParaRPr>
          </a:p>
        </p:txBody>
      </p:sp>
      <p:sp>
        <p:nvSpPr>
          <p:cNvPr id="273" name="Google Shape;273;p23"/>
          <p:cNvSpPr txBox="1"/>
          <p:nvPr/>
        </p:nvSpPr>
        <p:spPr>
          <a:xfrm>
            <a:off x="7823100" y="-55500"/>
            <a:ext cx="6813300" cy="1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Lato"/>
                <a:ea typeface="Lato"/>
                <a:cs typeface="Lato"/>
                <a:sym typeface="Lato"/>
              </a:rPr>
              <a:t>Weekly Plan</a:t>
            </a:r>
            <a:endParaRPr sz="16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4"/>
          <p:cNvSpPr txBox="1"/>
          <p:nvPr>
            <p:ph type="title"/>
          </p:nvPr>
        </p:nvSpPr>
        <p:spPr>
          <a:xfrm>
            <a:off x="1068900" y="3175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Color Space Conversion</a:t>
            </a:r>
            <a:endParaRPr b="1"/>
          </a:p>
        </p:txBody>
      </p:sp>
      <p:sp>
        <p:nvSpPr>
          <p:cNvPr id="279" name="Google Shape;279;p24"/>
          <p:cNvSpPr txBox="1"/>
          <p:nvPr>
            <p:ph idx="1" type="body"/>
          </p:nvPr>
        </p:nvSpPr>
        <p:spPr>
          <a:xfrm>
            <a:off x="1100925" y="834275"/>
            <a:ext cx="6901800" cy="1668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t>The Verilog module ‘yCbCr_conv’ acts as a memory block for data storage. It comprises a 1024-element memory array with an 8-bit data width. Controlled by clock signals, addresses, and a write enable signal, it allows data to be written into the memory array on positive clock edges. The module also includes registers for RGB to YCbCr color space conversion, storing the resulting Y, Cb, and Cr values in separate memory arrays. Additionally, a block memory generator instance named</a:t>
            </a:r>
            <a:r>
              <a:rPr lang="en-GB"/>
              <a:t> ‘</a:t>
            </a:r>
            <a:r>
              <a:rPr lang="en-GB"/>
              <a:t>store_r’ aids in writing data into memory.</a:t>
            </a:r>
            <a:endParaRPr/>
          </a:p>
        </p:txBody>
      </p:sp>
      <p:sp>
        <p:nvSpPr>
          <p:cNvPr id="280" name="Google Shape;280;p24"/>
          <p:cNvSpPr txBox="1"/>
          <p:nvPr/>
        </p:nvSpPr>
        <p:spPr>
          <a:xfrm>
            <a:off x="5765700" y="-55500"/>
            <a:ext cx="6813300" cy="1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Lato"/>
                <a:ea typeface="Lato"/>
                <a:cs typeface="Lato"/>
                <a:sym typeface="Lato"/>
              </a:rPr>
              <a:t>Description of the different modules</a:t>
            </a:r>
            <a:endParaRPr sz="1600">
              <a:solidFill>
                <a:schemeClr val="lt1"/>
              </a:solidFill>
              <a:latin typeface="Lato"/>
              <a:ea typeface="Lato"/>
              <a:cs typeface="Lato"/>
              <a:sym typeface="Lato"/>
            </a:endParaRPr>
          </a:p>
        </p:txBody>
      </p:sp>
      <p:sp>
        <p:nvSpPr>
          <p:cNvPr id="281" name="Google Shape;281;p24"/>
          <p:cNvSpPr txBox="1"/>
          <p:nvPr>
            <p:ph type="title"/>
          </p:nvPr>
        </p:nvSpPr>
        <p:spPr>
          <a:xfrm>
            <a:off x="1068900" y="2527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Downsampling</a:t>
            </a:r>
            <a:endParaRPr b="1"/>
          </a:p>
          <a:p>
            <a:pPr indent="0" lvl="0" marL="0" rtl="0" algn="l">
              <a:spcBef>
                <a:spcPts val="0"/>
              </a:spcBef>
              <a:spcAft>
                <a:spcPts val="0"/>
              </a:spcAft>
              <a:buNone/>
            </a:pPr>
            <a:r>
              <a:t/>
            </a:r>
            <a:endParaRPr b="1"/>
          </a:p>
        </p:txBody>
      </p:sp>
      <p:sp>
        <p:nvSpPr>
          <p:cNvPr id="282" name="Google Shape;282;p24"/>
          <p:cNvSpPr txBox="1"/>
          <p:nvPr>
            <p:ph idx="1" type="body"/>
          </p:nvPr>
        </p:nvSpPr>
        <p:spPr>
          <a:xfrm>
            <a:off x="1068900" y="3033775"/>
            <a:ext cx="6901800" cy="1668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t>The Verilog modules, `Downsample_Cb` and `Downsample_Cr`, perform downsampling on the chrominance blue (Cb) and chrominance red (Cr) components, respectively. Each module takes a 1D array of 256 Cb or Cr values as input and outputs a 1D array of 64 downsampled Cb or Cr values. The downsampling process involves averaging each 2x2 block of pixels to produce a single downsampled value. The modules iterate through each block, calculating the index of the top-left pixel and then averaging the four Cb or Cr values in the block. The resulting downsampled values represent a reduction in resolution while preserving essential color information, facilitating efficient image processing downstream.</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5"/>
          <p:cNvSpPr txBox="1"/>
          <p:nvPr>
            <p:ph type="title"/>
          </p:nvPr>
        </p:nvSpPr>
        <p:spPr>
          <a:xfrm>
            <a:off x="1052475" y="1522438"/>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Division into 8x8 Pixel Blocks</a:t>
            </a:r>
            <a:endParaRPr b="1"/>
          </a:p>
        </p:txBody>
      </p:sp>
      <p:sp>
        <p:nvSpPr>
          <p:cNvPr id="288" name="Google Shape;288;p25"/>
          <p:cNvSpPr txBox="1"/>
          <p:nvPr>
            <p:ph idx="1" type="body"/>
          </p:nvPr>
        </p:nvSpPr>
        <p:spPr>
          <a:xfrm>
            <a:off x="1097025" y="2039163"/>
            <a:ext cx="6994500" cy="1581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t>The Verilog module named "Divide_Y_into_Blocks" divides a 1D array of 256 Y values into a 2D array of 8x8 Y pixel blocks. It uses nested loops to iterate over each row and column of the output array. Inside the loop, it calculates the index in the 1D array corresponding to each 8x8 block and copies the Y values into the respective location in the 2D output array. This process repeats for all 64x64 blocks, resulting in a complete partitioning of the input Y data into 8x8 pixel blocks stored in the output array. </a:t>
            </a:r>
            <a:endParaRPr/>
          </a:p>
        </p:txBody>
      </p:sp>
      <p:sp>
        <p:nvSpPr>
          <p:cNvPr id="289" name="Google Shape;289;p25"/>
          <p:cNvSpPr txBox="1"/>
          <p:nvPr/>
        </p:nvSpPr>
        <p:spPr>
          <a:xfrm>
            <a:off x="5765700" y="-55500"/>
            <a:ext cx="6813300" cy="1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Lato"/>
                <a:ea typeface="Lato"/>
                <a:cs typeface="Lato"/>
                <a:sym typeface="Lato"/>
              </a:rPr>
              <a:t>Description of the different modules</a:t>
            </a:r>
            <a:endParaRPr sz="16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